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3.png" ContentType="image/png"/>
  <Override PartName="/ppt/media/image1.png" ContentType="image/png"/>
  <Override PartName="/ppt/media/image2.png" ContentType="image/png"/>
  <Override PartName="/ppt/media/image9.png" ContentType="image/png"/>
  <Override PartName="/ppt/media/image23.jpeg" ContentType="image/jpeg"/>
  <Override PartName="/ppt/media/image22.jpeg" ContentType="image/jpeg"/>
  <Override PartName="/ppt/media/hdphoto1.wdp" ContentType="image/vnd.ms-photo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5.jpeg" ContentType="image/jpeg"/>
  <Override PartName="/ppt/media/image4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11.png" ContentType="image/png"/>
  <Override PartName="/ppt/media/image12.png" ContentType="image/png"/>
  <Override PartName="/ppt/media/image13.png" ContentType="image/png"/>
  <Override PartName="/ppt/media/image17.jpeg" ContentType="image/jpeg"/>
  <Override PartName="/ppt/media/image16.jpeg" ContentType="image/jpeg"/>
  <Override PartName="/ppt/media/image10.jpeg" ContentType="image/jpeg"/>
  <Override PartName="/ppt/media/image14.jpeg" ContentType="image/jpeg"/>
  <Override PartName="/ppt/media/image15.jpeg" ContentType="image/jpeg"/>
  <Override PartName="/ppt/slideMasters/_rels/slideMaster7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_rels/slideLayout82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</p:sldIdLst>
  <p:sldSz cx="12188825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2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2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20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20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365400" y="2166480"/>
            <a:ext cx="11467440" cy="8059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20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2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2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2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20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20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20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365400" y="2166480"/>
            <a:ext cx="11467440" cy="8059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2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2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2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20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20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365400" y="2166480"/>
            <a:ext cx="11467440" cy="8059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2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2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2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20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20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subTitle"/>
          </p:nvPr>
        </p:nvSpPr>
        <p:spPr>
          <a:xfrm>
            <a:off x="365400" y="2166480"/>
            <a:ext cx="11467440" cy="8059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2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2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2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365400" y="2166480"/>
            <a:ext cx="11467440" cy="8059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20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20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subTitle"/>
          </p:nvPr>
        </p:nvSpPr>
        <p:spPr>
          <a:xfrm>
            <a:off x="365400" y="2166480"/>
            <a:ext cx="11467440" cy="8059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2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2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2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9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4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5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20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20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subTitle"/>
          </p:nvPr>
        </p:nvSpPr>
        <p:spPr>
          <a:xfrm>
            <a:off x="365400" y="2166480"/>
            <a:ext cx="11467440" cy="8059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2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2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2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8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9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4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5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6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2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d5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0" y="176040"/>
            <a:ext cx="12184560" cy="1644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CustomShape 2"/>
          <p:cNvSpPr/>
          <p:nvPr/>
        </p:nvSpPr>
        <p:spPr>
          <a:xfrm>
            <a:off x="-6480" y="2058840"/>
            <a:ext cx="12191400" cy="1827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20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d5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0" y="176040"/>
            <a:ext cx="12184560" cy="1644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 hidden="1"/>
          <p:cNvSpPr/>
          <p:nvPr/>
        </p:nvSpPr>
        <p:spPr>
          <a:xfrm>
            <a:off x="0" y="176040"/>
            <a:ext cx="12184560" cy="1644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CustomShape 2"/>
          <p:cNvSpPr/>
          <p:nvPr/>
        </p:nvSpPr>
        <p:spPr>
          <a:xfrm>
            <a:off x="-6480" y="2058840"/>
            <a:ext cx="12191400" cy="1827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" name="PlaceHolder 3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d5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 hidden="1"/>
          <p:cNvSpPr/>
          <p:nvPr/>
        </p:nvSpPr>
        <p:spPr>
          <a:xfrm>
            <a:off x="0" y="176040"/>
            <a:ext cx="12184560" cy="1644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PlaceHolder 2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d5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 hidden="1"/>
          <p:cNvSpPr/>
          <p:nvPr/>
        </p:nvSpPr>
        <p:spPr>
          <a:xfrm>
            <a:off x="0" y="176040"/>
            <a:ext cx="12184560" cy="1644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2"/>
          <p:cNvSpPr/>
          <p:nvPr/>
        </p:nvSpPr>
        <p:spPr>
          <a:xfrm>
            <a:off x="-6480" y="2058840"/>
            <a:ext cx="12191400" cy="1827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PlaceHolder 3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d5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0" y="176040"/>
            <a:ext cx="12184560" cy="1644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PlaceHolder 2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d5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 hidden="1"/>
          <p:cNvSpPr/>
          <p:nvPr/>
        </p:nvSpPr>
        <p:spPr>
          <a:xfrm>
            <a:off x="0" y="176040"/>
            <a:ext cx="12184560" cy="1644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CustomShape 2"/>
          <p:cNvSpPr/>
          <p:nvPr/>
        </p:nvSpPr>
        <p:spPr>
          <a:xfrm>
            <a:off x="-6480" y="2058840"/>
            <a:ext cx="12191400" cy="1827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PlaceHolder 3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20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6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6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hyperlink" Target="https://github.com/SPARC-Auburn/THAD" TargetMode="External"/><Relationship Id="rId2" Type="http://schemas.openxmlformats.org/officeDocument/2006/relationships/image" Target="../media/image22.jpeg"/><Relationship Id="rId3" Type="http://schemas.openxmlformats.org/officeDocument/2006/relationships/image" Target="../media/image23.jpeg"/><Relationship Id="rId4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mailto:sparc.auburn@gmail.com" TargetMode="Externa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jpeg"/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microsoft.com/office/2007/relationships/hdphoto" Target="../media/hdphoto1.wdp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://sparc.eng.auburn.edu/" TargetMode="External"/><Relationship Id="rId2" Type="http://schemas.openxmlformats.org/officeDocument/2006/relationships/hyperlink" Target="https://github.com/SPARC-Auburn" TargetMode="External"/><Relationship Id="rId3" Type="http://schemas.openxmlformats.org/officeDocument/2006/relationships/hyperlink" Target="https://sparc-auburn.slack.com/messages/general" TargetMode="External"/><Relationship Id="rId4" Type="http://schemas.openxmlformats.org/officeDocument/2006/relationships/hyperlink" Target="mailto:sparc.auburn@gmail.com" TargetMode="External"/><Relationship Id="rId5" Type="http://schemas.openxmlformats.org/officeDocument/2006/relationships/image" Target="../media/image10.jpe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2355840" y="2021040"/>
            <a:ext cx="7472160" cy="219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80000"/>
              </a:lnSpc>
            </a:pPr>
            <a:r>
              <a:rPr b="0" lang="en-US" sz="6000" spc="143" strike="noStrike" cap="all">
                <a:solidFill>
                  <a:srgbClr val="dd5515"/>
                </a:solidFill>
                <a:latin typeface="Corbel"/>
                <a:ea typeface="DejaVu Sans"/>
              </a:rPr>
              <a:t>Welcome to: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417960" y="328680"/>
            <a:ext cx="11416320" cy="157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1" lang="en-US" sz="3200" spc="-1" strike="noStrike">
                <a:solidFill>
                  <a:srgbClr val="ffffff"/>
                </a:solidFill>
                <a:latin typeface="Corbel"/>
                <a:ea typeface="DejaVu Sans"/>
              </a:rPr>
              <a:t>General Meeting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2400" spc="-1" strike="noStrike">
                <a:solidFill>
                  <a:srgbClr val="ffffff"/>
                </a:solidFill>
                <a:latin typeface="Corbel"/>
                <a:ea typeface="DejaVu Sans"/>
              </a:rPr>
              <a:t>6 PM Tuesday, January, 201</a:t>
            </a:r>
            <a:r>
              <a:rPr b="0" lang="en-US" sz="2400" spc="-1" strike="sngStrike">
                <a:solidFill>
                  <a:srgbClr val="ffffff"/>
                </a:solidFill>
                <a:latin typeface="Corbel"/>
                <a:ea typeface="DejaVu Sans"/>
              </a:rPr>
              <a:t>8</a:t>
            </a:r>
            <a:r>
              <a:rPr b="0" lang="en-US" sz="2400" spc="-1" strike="noStrike" baseline="33000">
                <a:solidFill>
                  <a:srgbClr val="ffffff"/>
                </a:solidFill>
                <a:latin typeface="Corbel"/>
                <a:ea typeface="DejaVu Sans"/>
              </a:rPr>
              <a:t>9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2400" spc="-1" strike="noStrike">
                <a:solidFill>
                  <a:srgbClr val="ffffff"/>
                </a:solidFill>
                <a:latin typeface="Corbel"/>
                <a:ea typeface="DejaVu Sans"/>
              </a:rPr>
              <a:t>Broun Hall, Room 235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79" name="Graphic 5" descr=""/>
          <p:cNvPicPr/>
          <p:nvPr/>
        </p:nvPicPr>
        <p:blipFill>
          <a:blip r:embed="rId1"/>
          <a:srcRect l="0" t="29472" r="0" b="24376"/>
          <a:stretch/>
        </p:blipFill>
        <p:spPr>
          <a:xfrm>
            <a:off x="2546640" y="4073760"/>
            <a:ext cx="7090920" cy="2454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912960" y="284040"/>
            <a:ext cx="6535080" cy="150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b="0" lang="en-US" sz="4000" spc="-1" strike="noStrike">
                <a:solidFill>
                  <a:srgbClr val="dd5515"/>
                </a:solidFill>
                <a:latin typeface="Corbel"/>
                <a:ea typeface="Corbel"/>
              </a:rPr>
              <a:t>MAJOR PROJECT: </a:t>
            </a:r>
            <a:br/>
            <a:r>
              <a:rPr b="1" lang="en-US" sz="4000" spc="-1" strike="noStrike">
                <a:solidFill>
                  <a:srgbClr val="dd5515"/>
                </a:solidFill>
                <a:latin typeface="Corbel"/>
                <a:ea typeface="Corbel"/>
              </a:rPr>
              <a:t>IEEE SOUTHEAST CON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14" name="CustomShape 2"/>
          <p:cNvSpPr/>
          <p:nvPr/>
        </p:nvSpPr>
        <p:spPr>
          <a:xfrm>
            <a:off x="912960" y="1965960"/>
            <a:ext cx="6895080" cy="440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71360" indent="-136080">
              <a:lnSpc>
                <a:spcPct val="90000"/>
              </a:lnSpc>
              <a:buClr>
                <a:srgbClr val="ffffff"/>
              </a:buClr>
              <a:buFont typeface="Corbe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Corbel"/>
              </a:rPr>
              <a:t>Competition Details:</a:t>
            </a:r>
            <a:endParaRPr b="0" lang="en-US" sz="2000" spc="-1" strike="noStrike">
              <a:latin typeface="Arial"/>
            </a:endParaRPr>
          </a:p>
          <a:p>
            <a:pPr lvl="1" marL="343080" indent="-136080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Build a “space debris” collecting robot</a:t>
            </a:r>
            <a:endParaRPr b="0" lang="en-US" sz="1800" spc="-1" strike="noStrike">
              <a:latin typeface="Arial"/>
            </a:endParaRPr>
          </a:p>
          <a:p>
            <a:pPr lvl="1" marL="343080" indent="-136080">
              <a:lnSpc>
                <a:spcPct val="90000"/>
              </a:lnSpc>
              <a:spcBef>
                <a:spcPts val="45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Goal is to collect wood blocks and ball pit balls and deposit them on the side of a small flat ~100” square arena autonomously.</a:t>
            </a:r>
            <a:endParaRPr b="0" lang="en-US" sz="1800" spc="-1" strike="noStrike">
              <a:latin typeface="Arial"/>
            </a:endParaRPr>
          </a:p>
          <a:p>
            <a:pPr lvl="1" marL="343080" indent="-136080">
              <a:lnSpc>
                <a:spcPct val="90000"/>
              </a:lnSpc>
              <a:spcBef>
                <a:spcPts val="45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Max dimensions: 9” x 9” x 11”</a:t>
            </a:r>
            <a:endParaRPr b="0" lang="en-US" sz="1800" spc="-1" strike="noStrike">
              <a:latin typeface="Arial"/>
            </a:endParaRPr>
          </a:p>
          <a:p>
            <a:pPr marL="171360" indent="-136080">
              <a:lnSpc>
                <a:spcPct val="90000"/>
              </a:lnSpc>
              <a:spcBef>
                <a:spcPts val="130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Corbel"/>
              </a:rPr>
              <a:t>When and Where:</a:t>
            </a:r>
            <a:endParaRPr b="0" lang="en-US" sz="2000" spc="-1" strike="noStrike">
              <a:latin typeface="Arial"/>
            </a:endParaRPr>
          </a:p>
          <a:p>
            <a:pPr lvl="1" marL="343080" indent="-136080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Thursday, April 11th, 2019 through Sunday, April 14th, 2019.</a:t>
            </a:r>
            <a:endParaRPr b="0" lang="en-US" sz="1800" spc="-1" strike="noStrike">
              <a:latin typeface="Arial"/>
            </a:endParaRPr>
          </a:p>
          <a:p>
            <a:pPr lvl="1" marL="343080" indent="-136080">
              <a:lnSpc>
                <a:spcPct val="90000"/>
              </a:lnSpc>
              <a:spcBef>
                <a:spcPts val="45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IEEE Southeastcon conference in Huntsville, AL </a:t>
            </a:r>
            <a:endParaRPr b="0" lang="en-US" sz="1800" spc="-1" strike="noStrike">
              <a:latin typeface="Arial"/>
            </a:endParaRPr>
          </a:p>
          <a:p>
            <a:pPr marL="171360" indent="-136080">
              <a:lnSpc>
                <a:spcPct val="90000"/>
              </a:lnSpc>
              <a:spcBef>
                <a:spcPts val="130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Corbel"/>
              </a:rPr>
              <a:t>Meeting Times</a:t>
            </a:r>
            <a:endParaRPr b="0" lang="en-US" sz="2000" spc="-1" strike="noStrike">
              <a:latin typeface="Arial"/>
            </a:endParaRPr>
          </a:p>
          <a:p>
            <a:pPr lvl="1" marL="343080" indent="-136080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Corbel"/>
              </a:rPr>
              <a:t>Electrical/Software Meeting: TBD</a:t>
            </a:r>
            <a:endParaRPr b="0" lang="en-US" sz="2000" spc="-1" strike="noStrike">
              <a:latin typeface="Arial"/>
            </a:endParaRPr>
          </a:p>
          <a:p>
            <a:pPr lvl="1" marL="343080" indent="-136080">
              <a:lnSpc>
                <a:spcPct val="90000"/>
              </a:lnSpc>
              <a:spcBef>
                <a:spcPts val="45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Corbel"/>
              </a:rPr>
              <a:t>Mechanical Meeting: TBD</a:t>
            </a:r>
            <a:endParaRPr b="0" lang="en-US" sz="2000" spc="-1" strike="noStrike">
              <a:latin typeface="Arial"/>
            </a:endParaRPr>
          </a:p>
          <a:p>
            <a:pPr marL="171360" indent="-136080">
              <a:lnSpc>
                <a:spcPct val="90000"/>
              </a:lnSpc>
              <a:spcBef>
                <a:spcPts val="130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Corbel"/>
              </a:rPr>
              <a:t>Programming Languages: C++,C</a:t>
            </a:r>
            <a:endParaRPr b="0" lang="en-US" sz="2000" spc="-1" strike="noStrike">
              <a:latin typeface="Arial"/>
            </a:endParaRPr>
          </a:p>
          <a:p>
            <a:pPr marL="171360" indent="-136080">
              <a:lnSpc>
                <a:spcPct val="90000"/>
              </a:lnSpc>
              <a:spcBef>
                <a:spcPts val="130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Corbel"/>
              </a:rPr>
              <a:t>Gitlab: ask team lead for access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51"/>
              </a:spcBef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315" name="CustomShape 3"/>
          <p:cNvSpPr/>
          <p:nvPr/>
        </p:nvSpPr>
        <p:spPr>
          <a:xfrm>
            <a:off x="7221600" y="182880"/>
            <a:ext cx="4965840" cy="165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20000"/>
              </a:lnSpc>
            </a:pPr>
            <a:r>
              <a:rPr b="1" lang="en-US" sz="1800" spc="-1" strike="noStrike">
                <a:solidFill>
                  <a:srgbClr val="dd5515"/>
                </a:solidFill>
                <a:latin typeface="Corbel"/>
                <a:ea typeface="Corbel"/>
              </a:rPr>
              <a:t>Project lead: </a:t>
            </a:r>
            <a:r>
              <a:rPr b="0" lang="en-US" sz="1800" spc="-1" strike="noStrike">
                <a:solidFill>
                  <a:srgbClr val="eeeeee"/>
                </a:solidFill>
                <a:latin typeface="Corbel"/>
                <a:ea typeface="Corbel"/>
              </a:rPr>
              <a:t>Matthew Castleberry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1" lang="en-US" sz="1800" spc="-1" strike="noStrike">
                <a:solidFill>
                  <a:srgbClr val="dd5515"/>
                </a:solidFill>
                <a:latin typeface="Corbel"/>
                <a:ea typeface="Corbel"/>
              </a:rPr>
              <a:t>Electrical lead: </a:t>
            </a:r>
            <a:r>
              <a:rPr b="0" lang="en-US" sz="1800" spc="-1" strike="noStrike">
                <a:solidFill>
                  <a:srgbClr val="eeeeee"/>
                </a:solidFill>
                <a:latin typeface="Corbel"/>
                <a:ea typeface="Corbel"/>
              </a:rPr>
              <a:t>Josh Jablonowski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1" lang="en-US" sz="1800" spc="-1" strike="noStrike">
                <a:solidFill>
                  <a:srgbClr val="dd5515"/>
                </a:solidFill>
                <a:latin typeface="Corbel"/>
                <a:ea typeface="Corbel"/>
              </a:rPr>
              <a:t>Mechanical lead: </a:t>
            </a:r>
            <a:r>
              <a:rPr b="0" lang="en-US" sz="1800" spc="-1" strike="noStrike">
                <a:solidFill>
                  <a:srgbClr val="eeeeee"/>
                </a:solidFill>
                <a:latin typeface="Corbel"/>
                <a:ea typeface="Corbel"/>
              </a:rPr>
              <a:t>Alex Jones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1" lang="en-US" sz="1800" spc="-1" strike="noStrike">
                <a:solidFill>
                  <a:srgbClr val="dd5515"/>
                </a:solidFill>
                <a:latin typeface="Corbel"/>
                <a:ea typeface="Corbel"/>
              </a:rPr>
              <a:t>Slack Channel: </a:t>
            </a:r>
            <a:r>
              <a:rPr b="0" lang="en-US" sz="1800" spc="-1" strike="noStrike">
                <a:solidFill>
                  <a:srgbClr val="eeeeee"/>
                </a:solidFill>
                <a:latin typeface="Corbel"/>
                <a:ea typeface="Corbel"/>
              </a:rPr>
              <a:t>#projectieeeelectrical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1" lang="en-US" sz="1800" spc="-1" strike="noStrike">
                <a:solidFill>
                  <a:srgbClr val="dd5515"/>
                </a:solidFill>
                <a:latin typeface="Corbel"/>
                <a:ea typeface="Corbel"/>
              </a:rPr>
              <a:t>Slack Channel: </a:t>
            </a:r>
            <a:r>
              <a:rPr b="0" lang="en-US" sz="1800" spc="-1" strike="noStrike">
                <a:solidFill>
                  <a:srgbClr val="eeeeee"/>
                </a:solidFill>
                <a:latin typeface="Corbel"/>
                <a:ea typeface="Corbel"/>
              </a:rPr>
              <a:t>#projectieeemechanical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6" name="CustomShape 4"/>
          <p:cNvSpPr/>
          <p:nvPr/>
        </p:nvSpPr>
        <p:spPr>
          <a:xfrm>
            <a:off x="5941800" y="3276720"/>
            <a:ext cx="303840" cy="30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7" name="Picture 3" descr=""/>
          <p:cNvPicPr/>
          <p:nvPr/>
        </p:nvPicPr>
        <p:blipFill>
          <a:blip r:embed="rId1"/>
          <a:srcRect l="0" t="24822" r="0" b="0"/>
          <a:stretch/>
        </p:blipFill>
        <p:spPr>
          <a:xfrm>
            <a:off x="7890840" y="2024280"/>
            <a:ext cx="4101840" cy="4112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912960" y="284040"/>
            <a:ext cx="10359360" cy="150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b="0" lang="en-US" sz="4000" spc="-1" strike="noStrike">
                <a:solidFill>
                  <a:srgbClr val="dd5515"/>
                </a:solidFill>
                <a:latin typeface="Corbel"/>
                <a:ea typeface="Corbel"/>
              </a:rPr>
              <a:t>Status Updates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19" name="CustomShape 2"/>
          <p:cNvSpPr/>
          <p:nvPr/>
        </p:nvSpPr>
        <p:spPr>
          <a:xfrm>
            <a:off x="912960" y="2011680"/>
            <a:ext cx="4794120" cy="420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367200">
              <a:lnSpc>
                <a:spcPct val="90000"/>
              </a:lnSpc>
              <a:spcBef>
                <a:spcPts val="1199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2200" spc="-1" strike="noStrike">
                <a:solidFill>
                  <a:srgbClr val="ffffff"/>
                </a:solidFill>
                <a:latin typeface="Corbel"/>
                <a:ea typeface="Corbel"/>
              </a:rPr>
              <a:t>Mechanical</a:t>
            </a:r>
            <a:endParaRPr b="0" lang="en-US" sz="2200" spc="-1" strike="noStrike">
              <a:latin typeface="Arial"/>
            </a:endParaRPr>
          </a:p>
          <a:p>
            <a:pPr lvl="1" marL="914400" indent="-354600">
              <a:lnSpc>
                <a:spcPct val="90000"/>
              </a:lnSpc>
              <a:spcBef>
                <a:spcPts val="201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Corbel"/>
              </a:rPr>
              <a:t>Recently Completed</a:t>
            </a:r>
            <a:endParaRPr b="0" lang="en-US" sz="2000" spc="-1" strike="noStrike">
              <a:latin typeface="Arial"/>
            </a:endParaRPr>
          </a:p>
          <a:p>
            <a:pPr lvl="2" marL="1371600" indent="-34200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3D design</a:t>
            </a:r>
            <a:endParaRPr b="0" lang="en-US" sz="1800" spc="-1" strike="noStrike">
              <a:latin typeface="Arial"/>
            </a:endParaRPr>
          </a:p>
          <a:p>
            <a:pPr lvl="2" marL="1371600" indent="-34200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Selection of motors</a:t>
            </a:r>
            <a:endParaRPr b="0" lang="en-US" sz="1800" spc="-1" strike="noStrike">
              <a:latin typeface="Arial"/>
            </a:endParaRPr>
          </a:p>
          <a:p>
            <a:pPr lvl="2" marL="1371600" indent="-34200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Parts ordered</a:t>
            </a:r>
            <a:endParaRPr b="0" lang="en-US" sz="1800" spc="-1" strike="noStrike">
              <a:latin typeface="Arial"/>
            </a:endParaRPr>
          </a:p>
          <a:p>
            <a:pPr lvl="2" marL="1371600" indent="-34200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Prototype assembled</a:t>
            </a:r>
            <a:endParaRPr b="0" lang="en-US" sz="1800" spc="-1" strike="noStrike">
              <a:latin typeface="Arial"/>
            </a:endParaRPr>
          </a:p>
          <a:p>
            <a:pPr lvl="1" marL="914400" indent="-354600">
              <a:lnSpc>
                <a:spcPct val="90000"/>
              </a:lnSpc>
              <a:spcBef>
                <a:spcPts val="201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Corbel"/>
              </a:rPr>
              <a:t>In Progress</a:t>
            </a:r>
            <a:endParaRPr b="0" lang="en-US" sz="2000" spc="-1" strike="noStrike">
              <a:latin typeface="Arial"/>
            </a:endParaRPr>
          </a:p>
          <a:p>
            <a:pPr lvl="2" marL="1371600" indent="-34200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Selection/prototyping of wheel tread</a:t>
            </a:r>
            <a:endParaRPr b="0" lang="en-US" sz="1800" spc="-1" strike="noStrike">
              <a:latin typeface="Arial"/>
            </a:endParaRPr>
          </a:p>
          <a:p>
            <a:pPr lvl="1" marL="914400" indent="-354600">
              <a:lnSpc>
                <a:spcPct val="90000"/>
              </a:lnSpc>
              <a:spcBef>
                <a:spcPts val="201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Corbel"/>
              </a:rPr>
              <a:t>Next Steps</a:t>
            </a:r>
            <a:endParaRPr b="0" lang="en-US" sz="2000" spc="-1" strike="noStrike">
              <a:latin typeface="Arial"/>
            </a:endParaRPr>
          </a:p>
          <a:p>
            <a:pPr lvl="2" marL="1371600" indent="-34200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3D model electrical mounts</a:t>
            </a:r>
            <a:endParaRPr b="0" lang="en-US" sz="1800" spc="-1" strike="noStrike">
              <a:latin typeface="Arial"/>
            </a:endParaRPr>
          </a:p>
          <a:p>
            <a:pPr lvl="2" marL="1371600" indent="-34200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Selection of motor battery</a:t>
            </a:r>
            <a:endParaRPr b="0" lang="en-US" sz="1800" spc="-1" strike="noStrike">
              <a:latin typeface="Arial"/>
            </a:endParaRPr>
          </a:p>
          <a:p>
            <a:pPr lvl="2" marL="1371600" indent="-34200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Selection of encoder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0" name="CustomShape 3"/>
          <p:cNvSpPr/>
          <p:nvPr/>
        </p:nvSpPr>
        <p:spPr>
          <a:xfrm>
            <a:off x="6480000" y="2011680"/>
            <a:ext cx="4794120" cy="420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367200">
              <a:lnSpc>
                <a:spcPct val="90000"/>
              </a:lnSpc>
              <a:spcBef>
                <a:spcPts val="1199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2200" spc="-1" strike="noStrike">
                <a:solidFill>
                  <a:srgbClr val="ffffff"/>
                </a:solidFill>
                <a:latin typeface="Corbel"/>
                <a:ea typeface="Corbel"/>
              </a:rPr>
              <a:t>Electrical</a:t>
            </a:r>
            <a:endParaRPr b="0" lang="en-US" sz="2200" spc="-1" strike="noStrike">
              <a:latin typeface="Arial"/>
            </a:endParaRPr>
          </a:p>
          <a:p>
            <a:pPr lvl="1" marL="914400" indent="-354600">
              <a:lnSpc>
                <a:spcPct val="90000"/>
              </a:lnSpc>
              <a:spcBef>
                <a:spcPts val="201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Corbel"/>
              </a:rPr>
              <a:t>Recently Completed</a:t>
            </a:r>
            <a:endParaRPr b="0" lang="en-US" sz="2000" spc="-1" strike="noStrike">
              <a:latin typeface="Arial"/>
            </a:endParaRPr>
          </a:p>
          <a:p>
            <a:pPr lvl="2" marL="1371600" indent="-34200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arena construction</a:t>
            </a:r>
            <a:endParaRPr b="0" lang="en-US" sz="1800" spc="-1" strike="noStrike">
              <a:latin typeface="Arial"/>
            </a:endParaRPr>
          </a:p>
          <a:p>
            <a:pPr lvl="2" marL="1371600" indent="-34200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auxiliary power</a:t>
            </a:r>
            <a:endParaRPr b="0" lang="en-US" sz="1800" spc="-1" strike="noStrike">
              <a:latin typeface="Arial"/>
            </a:endParaRPr>
          </a:p>
          <a:p>
            <a:pPr lvl="2" marL="1371600" indent="-34200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2D Vision processing</a:t>
            </a:r>
            <a:endParaRPr b="0" lang="en-US" sz="1800" spc="-1" strike="noStrike">
              <a:latin typeface="Arial"/>
            </a:endParaRPr>
          </a:p>
          <a:p>
            <a:pPr lvl="2" marL="1371600" indent="-34200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LIDAR data capture of field</a:t>
            </a:r>
            <a:endParaRPr b="0" lang="en-US" sz="1800" spc="-1" strike="noStrike">
              <a:latin typeface="Arial"/>
            </a:endParaRPr>
          </a:p>
          <a:p>
            <a:pPr lvl="2" marL="1371600" indent="-34200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Arduino motor control</a:t>
            </a:r>
            <a:endParaRPr b="0" lang="en-US" sz="1800" spc="-1" strike="noStrike">
              <a:latin typeface="Arial"/>
            </a:endParaRPr>
          </a:p>
          <a:p>
            <a:pPr lvl="2" marL="1371600" indent="-34200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Added Senior Design</a:t>
            </a:r>
            <a:endParaRPr b="0" lang="en-US" sz="1800" spc="-1" strike="noStrike">
              <a:latin typeface="Arial"/>
            </a:endParaRPr>
          </a:p>
          <a:p>
            <a:pPr lvl="1" marL="914400" indent="-354600">
              <a:lnSpc>
                <a:spcPct val="90000"/>
              </a:lnSpc>
              <a:spcBef>
                <a:spcPts val="201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Corbel"/>
              </a:rPr>
              <a:t>In Progress</a:t>
            </a:r>
            <a:endParaRPr b="0" lang="en-US" sz="2000" spc="-1" strike="noStrike">
              <a:latin typeface="Arial"/>
            </a:endParaRPr>
          </a:p>
          <a:p>
            <a:pPr lvl="2" marL="1371600" indent="-34200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Debris distance detection</a:t>
            </a:r>
            <a:endParaRPr b="0" lang="en-US" sz="1800" spc="-1" strike="noStrike">
              <a:latin typeface="Arial"/>
            </a:endParaRPr>
          </a:p>
          <a:p>
            <a:pPr lvl="2" marL="1371600" indent="-34200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Basic System Integration</a:t>
            </a:r>
            <a:endParaRPr b="0" lang="en-US" sz="1800" spc="-1" strike="noStrike">
              <a:latin typeface="Arial"/>
            </a:endParaRPr>
          </a:p>
          <a:p>
            <a:pPr lvl="2" marL="1371600" indent="-34200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LIDAR data interpretation</a:t>
            </a:r>
            <a:endParaRPr b="0" lang="en-US" sz="1800" spc="-1" strike="noStrike">
              <a:latin typeface="Arial"/>
            </a:endParaRPr>
          </a:p>
          <a:p>
            <a:pPr lvl="1" marL="914400" indent="-354600">
              <a:lnSpc>
                <a:spcPct val="90000"/>
              </a:lnSpc>
              <a:spcBef>
                <a:spcPts val="201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Corbel"/>
              </a:rPr>
              <a:t>Next Steps</a:t>
            </a:r>
            <a:endParaRPr b="0" lang="en-US" sz="2000" spc="-1" strike="noStrike">
              <a:latin typeface="Arial"/>
            </a:endParaRPr>
          </a:p>
          <a:p>
            <a:pPr lvl="2" marL="1371600" indent="-34200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Tune basic system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00"/>
              </a:spcBef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912960" y="284040"/>
            <a:ext cx="6535080" cy="150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b="0" lang="en-US" sz="4000" spc="-1" strike="noStrike" cap="all">
                <a:solidFill>
                  <a:srgbClr val="dd5515"/>
                </a:solidFill>
                <a:latin typeface="Corbel"/>
                <a:ea typeface="DejaVu Sans"/>
              </a:rPr>
              <a:t>Project: </a:t>
            </a:r>
            <a:br/>
            <a:r>
              <a:rPr b="1" lang="en-US" sz="4000" spc="-1" strike="noStrike" cap="all">
                <a:solidFill>
                  <a:srgbClr val="dd5515"/>
                </a:solidFill>
                <a:latin typeface="Corbel"/>
                <a:ea typeface="DejaVu Sans"/>
              </a:rPr>
              <a:t>MATILDArm</a:t>
            </a:r>
            <a:r>
              <a:rPr b="1" lang="en-US" sz="4000" spc="-1" strike="noStrike" cap="all">
                <a:solidFill>
                  <a:srgbClr val="dd5515"/>
                </a:solidFill>
                <a:latin typeface="Corbel"/>
                <a:ea typeface="DejaVu Sans"/>
              </a:rPr>
              <a:t>	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22" name="Content Placeholder 8" descr=""/>
          <p:cNvPicPr/>
          <p:nvPr/>
        </p:nvPicPr>
        <p:blipFill>
          <a:blip r:embed="rId1"/>
          <a:stretch/>
        </p:blipFill>
        <p:spPr>
          <a:xfrm rot="5400000">
            <a:off x="7439400" y="2574000"/>
            <a:ext cx="4385160" cy="3287880"/>
          </a:xfrm>
          <a:prstGeom prst="rect">
            <a:avLst/>
          </a:prstGeom>
          <a:ln>
            <a:noFill/>
          </a:ln>
        </p:spPr>
      </p:pic>
      <p:sp>
        <p:nvSpPr>
          <p:cNvPr id="323" name="CustomShape 2"/>
          <p:cNvSpPr/>
          <p:nvPr/>
        </p:nvSpPr>
        <p:spPr>
          <a:xfrm>
            <a:off x="912960" y="1965960"/>
            <a:ext cx="6895080" cy="440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171360" indent="-1360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Corbe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DejaVu Sans"/>
              </a:rPr>
              <a:t>MATILDA stands for Mesa Associates' Tactical Integrated Light-Force Deployment Assembly </a:t>
            </a:r>
            <a:endParaRPr b="0" lang="en-US" sz="2000" spc="-1" strike="noStrike">
              <a:latin typeface="Arial"/>
            </a:endParaRPr>
          </a:p>
          <a:p>
            <a:pPr marL="171360" indent="-1360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Corbe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DejaVu Sans"/>
              </a:rPr>
              <a:t>A bomb disposal robot from Dr. Roppel’s research lab.</a:t>
            </a:r>
            <a:endParaRPr b="0" lang="en-US" sz="2000" spc="-1" strike="noStrike">
              <a:latin typeface="Arial"/>
            </a:endParaRPr>
          </a:p>
          <a:p>
            <a:pPr marL="171360" indent="-1360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Corbe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DejaVu Sans"/>
              </a:rPr>
              <a:t>Arm is functional and controllable via Arduino.</a:t>
            </a:r>
            <a:endParaRPr b="0" lang="en-US" sz="2000" spc="-1" strike="noStrike">
              <a:latin typeface="Arial"/>
            </a:endParaRPr>
          </a:p>
          <a:p>
            <a:pPr marL="171360" indent="-1360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Corbe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DejaVu Sans"/>
              </a:rPr>
              <a:t>Semester Focus</a:t>
            </a:r>
            <a:endParaRPr b="0" lang="en-US" sz="2000" spc="-1" strike="noStrike">
              <a:latin typeface="Arial"/>
            </a:endParaRPr>
          </a:p>
          <a:p>
            <a:pPr lvl="1" marL="343080" indent="-13608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ffffff"/>
              </a:buClr>
              <a:buSzPct val="80000"/>
              <a:buFont typeface="Corbe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Reestablishing mobility and developing autonomy.</a:t>
            </a:r>
            <a:endParaRPr b="0" lang="en-US" sz="1800" spc="-1" strike="noStrike">
              <a:latin typeface="Arial"/>
            </a:endParaRPr>
          </a:p>
          <a:p>
            <a:pPr lvl="1" marL="343080" indent="-13608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ffffff"/>
              </a:buClr>
              <a:buSzPct val="80000"/>
              <a:buFont typeface="Corbe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Ultimate goal is playing chess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4" name="CustomShape 3"/>
          <p:cNvSpPr/>
          <p:nvPr/>
        </p:nvSpPr>
        <p:spPr>
          <a:xfrm>
            <a:off x="7583760" y="575640"/>
            <a:ext cx="4291200" cy="9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85000"/>
              </a:lnSpc>
            </a:pPr>
            <a:r>
              <a:rPr b="1" lang="en-US" sz="2400" spc="-1" strike="noStrike">
                <a:solidFill>
                  <a:srgbClr val="dd5515"/>
                </a:solidFill>
                <a:latin typeface="Corbel"/>
                <a:ea typeface="DejaVu Sans"/>
              </a:rPr>
              <a:t>Project lead: </a:t>
            </a:r>
            <a:r>
              <a:rPr b="0" lang="en-US" sz="2400" spc="-1" strike="noStrike">
                <a:solidFill>
                  <a:srgbClr val="eeeeee"/>
                </a:solidFill>
                <a:latin typeface="Corbel"/>
                <a:ea typeface="DejaVu Sans"/>
              </a:rPr>
              <a:t>Rice Shelley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r>
              <a:rPr b="1" lang="en-US" sz="2400" spc="-1" strike="noStrike">
                <a:solidFill>
                  <a:srgbClr val="dd5515"/>
                </a:solidFill>
                <a:latin typeface="Corbel"/>
                <a:ea typeface="DejaVu Sans"/>
              </a:rPr>
              <a:t>Slack Channel: </a:t>
            </a:r>
            <a:r>
              <a:rPr b="0" lang="en-US" sz="2400" spc="-1" strike="noStrike">
                <a:solidFill>
                  <a:srgbClr val="eeeeee"/>
                </a:solidFill>
                <a:latin typeface="Corbel"/>
                <a:ea typeface="DejaVu Sans"/>
              </a:rPr>
              <a:t>#projectmatildarm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912960" y="284040"/>
            <a:ext cx="6535080" cy="150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b="0" lang="en-US" sz="4000" spc="-1" strike="noStrike" cap="all">
                <a:solidFill>
                  <a:srgbClr val="dd5515"/>
                </a:solidFill>
                <a:latin typeface="Corbel"/>
                <a:ea typeface="DejaVu Sans"/>
              </a:rPr>
              <a:t>Project: </a:t>
            </a:r>
            <a:br/>
            <a:r>
              <a:rPr b="1" lang="en-US" sz="4000" spc="-1" strike="noStrike" cap="all">
                <a:solidFill>
                  <a:srgbClr val="dd5515"/>
                </a:solidFill>
                <a:latin typeface="Corbel"/>
                <a:ea typeface="DejaVu Sans"/>
              </a:rPr>
              <a:t>MATILDa BASE</a:t>
            </a:r>
            <a:r>
              <a:rPr b="1" lang="en-US" sz="4000" spc="-1" strike="noStrike" cap="all">
                <a:solidFill>
                  <a:srgbClr val="dd5515"/>
                </a:solidFill>
                <a:latin typeface="Corbel"/>
                <a:ea typeface="DejaVu Sans"/>
              </a:rPr>
              <a:t>	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26" name="Content Placeholder 8" descr=""/>
          <p:cNvPicPr/>
          <p:nvPr/>
        </p:nvPicPr>
        <p:blipFill>
          <a:blip r:embed="rId1"/>
          <a:stretch/>
        </p:blipFill>
        <p:spPr>
          <a:xfrm rot="5400000">
            <a:off x="7439400" y="2574000"/>
            <a:ext cx="4385160" cy="3287880"/>
          </a:xfrm>
          <a:prstGeom prst="rect">
            <a:avLst/>
          </a:prstGeom>
          <a:ln>
            <a:noFill/>
          </a:ln>
        </p:spPr>
      </p:pic>
      <p:sp>
        <p:nvSpPr>
          <p:cNvPr id="327" name="CustomShape 2"/>
          <p:cNvSpPr/>
          <p:nvPr/>
        </p:nvSpPr>
        <p:spPr>
          <a:xfrm>
            <a:off x="912960" y="1965960"/>
            <a:ext cx="6895080" cy="440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171360" indent="-1360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Corbe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DejaVu Sans"/>
              </a:rPr>
              <a:t>MATILDA stands for Mesa Associates' Tactical Integrated Light-Force Deployment Assembly </a:t>
            </a:r>
            <a:endParaRPr b="0" lang="en-US" sz="2000" spc="-1" strike="noStrike">
              <a:latin typeface="Arial"/>
            </a:endParaRPr>
          </a:p>
          <a:p>
            <a:pPr marL="171360" indent="-1360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Corbe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DejaVu Sans"/>
              </a:rPr>
              <a:t>A bomb disposal robot from Dr. Roppel’s research lab.</a:t>
            </a:r>
            <a:endParaRPr b="0" lang="en-US" sz="2000" spc="-1" strike="noStrike">
              <a:latin typeface="Arial"/>
            </a:endParaRPr>
          </a:p>
          <a:p>
            <a:pPr marL="171360" indent="-1360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Corbe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DejaVu Sans"/>
              </a:rPr>
              <a:t>Base is functional and controllable via basic RF remote.</a:t>
            </a:r>
            <a:endParaRPr b="0" lang="en-US" sz="2000" spc="-1" strike="noStrike">
              <a:latin typeface="Arial"/>
            </a:endParaRPr>
          </a:p>
          <a:p>
            <a:pPr marL="171360" indent="-1360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Corbe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DejaVu Sans"/>
              </a:rPr>
              <a:t>Semester Focus</a:t>
            </a:r>
            <a:endParaRPr b="0" lang="en-US" sz="2000" spc="-1" strike="noStrike">
              <a:latin typeface="Arial"/>
            </a:endParaRPr>
          </a:p>
          <a:p>
            <a:pPr lvl="1" marL="343080" indent="-13608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ffffff"/>
              </a:buClr>
              <a:buSzPct val="80000"/>
              <a:buFont typeface="Corbe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Add serial based radio control</a:t>
            </a:r>
            <a:endParaRPr b="0" lang="en-US" sz="1800" spc="-1" strike="noStrike">
              <a:latin typeface="Arial"/>
            </a:endParaRPr>
          </a:p>
          <a:p>
            <a:pPr lvl="1" marL="343080" indent="-13608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ffffff"/>
              </a:buClr>
              <a:buSzPct val="80000"/>
              <a:buFont typeface="Corbe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Add turret of some kind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8" name="CustomShape 3"/>
          <p:cNvSpPr/>
          <p:nvPr/>
        </p:nvSpPr>
        <p:spPr>
          <a:xfrm>
            <a:off x="7583760" y="575640"/>
            <a:ext cx="4291200" cy="9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85000"/>
              </a:lnSpc>
            </a:pPr>
            <a:r>
              <a:rPr b="1" lang="en-US" sz="2400" spc="-1" strike="noStrike">
                <a:solidFill>
                  <a:srgbClr val="dd5515"/>
                </a:solidFill>
                <a:latin typeface="Corbel"/>
                <a:ea typeface="DejaVu Sans"/>
              </a:rPr>
              <a:t>Project lead: </a:t>
            </a:r>
            <a:r>
              <a:rPr b="0" lang="en-US" sz="2400" spc="-1" strike="noStrike">
                <a:solidFill>
                  <a:srgbClr val="eeeeee"/>
                </a:solidFill>
                <a:latin typeface="Corbel"/>
                <a:ea typeface="DejaVu Sans"/>
              </a:rPr>
              <a:t>TBD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r>
              <a:rPr b="1" lang="en-US" sz="2400" spc="-1" strike="noStrike">
                <a:solidFill>
                  <a:srgbClr val="dd5515"/>
                </a:solidFill>
                <a:latin typeface="Corbel"/>
                <a:ea typeface="DejaVu Sans"/>
              </a:rPr>
              <a:t>Slack Channel: </a:t>
            </a:r>
            <a:r>
              <a:rPr b="0" lang="en-US" sz="2400" spc="-1" strike="noStrike">
                <a:solidFill>
                  <a:srgbClr val="eeeeee"/>
                </a:solidFill>
                <a:latin typeface="Corbel"/>
                <a:ea typeface="DejaVu Sans"/>
              </a:rPr>
              <a:t>#projectmatildarm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912960" y="284040"/>
            <a:ext cx="6535080" cy="150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b="0" lang="en-US" sz="4000" spc="-1" strike="noStrike">
                <a:solidFill>
                  <a:srgbClr val="dd5515"/>
                </a:solidFill>
                <a:latin typeface="Corbel"/>
                <a:ea typeface="Corbel"/>
              </a:rPr>
              <a:t>SIDE PROJECT #1: </a:t>
            </a:r>
            <a:br/>
            <a:r>
              <a:rPr b="1" lang="en-US" sz="4000" spc="-1" strike="noStrike">
                <a:solidFill>
                  <a:srgbClr val="dd5515"/>
                </a:solidFill>
                <a:latin typeface="Corbel"/>
                <a:ea typeface="Corbel"/>
              </a:rPr>
              <a:t>MUSICAL TESLA COIL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30" name="CustomShape 2"/>
          <p:cNvSpPr/>
          <p:nvPr/>
        </p:nvSpPr>
        <p:spPr>
          <a:xfrm>
            <a:off x="912960" y="1965960"/>
            <a:ext cx="4980240" cy="440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71360" indent="-136080">
              <a:lnSpc>
                <a:spcPct val="90000"/>
              </a:lnSpc>
              <a:buClr>
                <a:srgbClr val="ffffff"/>
              </a:buClr>
              <a:buFont typeface="Corbel"/>
              <a:buChar char="•"/>
            </a:pPr>
            <a:r>
              <a:rPr b="0" lang="en-US" sz="1900" spc="-1" strike="noStrike">
                <a:solidFill>
                  <a:srgbClr val="ffffff"/>
                </a:solidFill>
                <a:latin typeface="Corbel"/>
                <a:ea typeface="Corbel"/>
              </a:rPr>
              <a:t>Demonstrated Tesla Coil at Spring 2016/18 E-Days</a:t>
            </a:r>
            <a:endParaRPr b="0" lang="en-US" sz="1900" spc="-1" strike="noStrike">
              <a:latin typeface="Arial"/>
            </a:endParaRPr>
          </a:p>
          <a:p>
            <a:pPr marL="171360" indent="-1360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900" spc="-1" strike="noStrike">
                <a:solidFill>
                  <a:srgbClr val="ffffff"/>
                </a:solidFill>
                <a:latin typeface="Corbel"/>
                <a:ea typeface="Corbel"/>
              </a:rPr>
              <a:t>Currently uses spark gap style circuitry</a:t>
            </a:r>
            <a:endParaRPr b="0" lang="en-US" sz="1900" spc="-1" strike="noStrike">
              <a:latin typeface="Arial"/>
            </a:endParaRPr>
          </a:p>
          <a:p>
            <a:pPr marL="171360" indent="-1360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900" spc="-1" strike="noStrike">
                <a:solidFill>
                  <a:srgbClr val="ffffff"/>
                </a:solidFill>
                <a:latin typeface="Corbel"/>
                <a:ea typeface="Corbel"/>
              </a:rPr>
              <a:t>Generated estimated 400,000 volts of electricity.</a:t>
            </a:r>
            <a:endParaRPr b="0" lang="en-US" sz="1900" spc="-1" strike="noStrike">
              <a:latin typeface="Arial"/>
            </a:endParaRPr>
          </a:p>
          <a:p>
            <a:pPr marL="171360" indent="-1360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900" spc="-1" strike="noStrike">
                <a:solidFill>
                  <a:srgbClr val="ffffff"/>
                </a:solidFill>
                <a:latin typeface="Corbel"/>
                <a:ea typeface="Corbel"/>
              </a:rPr>
              <a:t>Semester Focus:</a:t>
            </a:r>
            <a:endParaRPr b="0" lang="en-US" sz="1900" spc="-1" strike="noStrike">
              <a:latin typeface="Arial"/>
            </a:endParaRPr>
          </a:p>
          <a:p>
            <a:pPr lvl="1" marL="343080" indent="-136080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900" spc="-1" strike="noStrike">
                <a:solidFill>
                  <a:srgbClr val="ffffff"/>
                </a:solidFill>
                <a:latin typeface="Corbel"/>
                <a:ea typeface="Arial"/>
              </a:rPr>
              <a:t>Increase safety precautions</a:t>
            </a:r>
            <a:endParaRPr b="0" lang="en-US" sz="1900" spc="-1" strike="noStrike">
              <a:latin typeface="Arial"/>
            </a:endParaRPr>
          </a:p>
          <a:p>
            <a:pPr lvl="1" marL="343080" indent="-136080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900" spc="-1" strike="noStrike">
                <a:solidFill>
                  <a:srgbClr val="ffffff"/>
                </a:solidFill>
                <a:latin typeface="Corbel"/>
                <a:ea typeface="Arial"/>
              </a:rPr>
              <a:t>Change from spark-gap design to solid-state design</a:t>
            </a:r>
            <a:endParaRPr b="0" lang="en-US" sz="1900" spc="-1" strike="noStrike">
              <a:latin typeface="Arial"/>
            </a:endParaRPr>
          </a:p>
          <a:p>
            <a:pPr lvl="1" marL="343080" indent="-136080">
              <a:lnSpc>
                <a:spcPct val="90000"/>
              </a:lnSpc>
              <a:spcBef>
                <a:spcPts val="45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900" spc="-1" strike="noStrike">
                <a:solidFill>
                  <a:srgbClr val="ffffff"/>
                </a:solidFill>
                <a:latin typeface="Corbel"/>
                <a:ea typeface="Corbel"/>
              </a:rPr>
              <a:t>Develop MIDI-input to allow music</a:t>
            </a:r>
            <a:endParaRPr b="0" lang="en-US" sz="1900" spc="-1" strike="noStrike">
              <a:latin typeface="Arial"/>
            </a:endParaRPr>
          </a:p>
          <a:p>
            <a:pPr marL="171360" indent="-1360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900" spc="-1" strike="noStrike">
                <a:solidFill>
                  <a:srgbClr val="ffffff"/>
                </a:solidFill>
                <a:latin typeface="Corbel"/>
                <a:ea typeface="Corbel"/>
              </a:rPr>
              <a:t>Meeting times: Thursdays @ 12:00 (flexible)</a:t>
            </a:r>
            <a:endParaRPr b="0" lang="en-US" sz="19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9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900" spc="-1" strike="noStrike">
              <a:latin typeface="Arial"/>
            </a:endParaRPr>
          </a:p>
        </p:txBody>
      </p:sp>
      <p:sp>
        <p:nvSpPr>
          <p:cNvPr id="331" name="CustomShape 3"/>
          <p:cNvSpPr/>
          <p:nvPr/>
        </p:nvSpPr>
        <p:spPr>
          <a:xfrm>
            <a:off x="7449120" y="575640"/>
            <a:ext cx="4425840" cy="9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b="1" lang="en-US" sz="2400" spc="-1" strike="noStrike">
                <a:solidFill>
                  <a:srgbClr val="dd5515"/>
                </a:solidFill>
                <a:latin typeface="Corbel"/>
                <a:ea typeface="Corbel"/>
              </a:rPr>
              <a:t>Project lead: </a:t>
            </a:r>
            <a:r>
              <a:rPr b="0" lang="en-US" sz="2400" spc="-1" strike="noStrike">
                <a:solidFill>
                  <a:srgbClr val="eeeeee"/>
                </a:solidFill>
                <a:latin typeface="Corbel"/>
                <a:ea typeface="Corbel"/>
              </a:rPr>
              <a:t>Neil Postal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r>
              <a:rPr b="1" lang="en-US" sz="2400" spc="-1" strike="noStrike">
                <a:solidFill>
                  <a:srgbClr val="dd5515"/>
                </a:solidFill>
                <a:latin typeface="Corbel"/>
                <a:ea typeface="Corbel"/>
              </a:rPr>
              <a:t>Slack Channel: </a:t>
            </a:r>
            <a:r>
              <a:rPr b="0" lang="en-US" sz="2400" spc="-1" strike="noStrike">
                <a:solidFill>
                  <a:srgbClr val="eeeeee"/>
                </a:solidFill>
                <a:latin typeface="Corbel"/>
                <a:ea typeface="Corbel"/>
              </a:rPr>
              <a:t>#projectteslacoil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32" name="Google Shape;322;p44" descr=""/>
          <p:cNvPicPr/>
          <p:nvPr/>
        </p:nvPicPr>
        <p:blipFill>
          <a:blip r:embed="rId1"/>
          <a:srcRect l="34918" t="19019" r="27763" b="0"/>
          <a:stretch/>
        </p:blipFill>
        <p:spPr>
          <a:xfrm>
            <a:off x="5850000" y="4328640"/>
            <a:ext cx="1551600" cy="2528280"/>
          </a:xfrm>
          <a:prstGeom prst="rect">
            <a:avLst/>
          </a:prstGeom>
          <a:ln>
            <a:noFill/>
          </a:ln>
        </p:spPr>
      </p:pic>
      <p:pic>
        <p:nvPicPr>
          <p:cNvPr id="333" name="Picture 2" descr=""/>
          <p:cNvPicPr/>
          <p:nvPr/>
        </p:nvPicPr>
        <p:blipFill>
          <a:blip r:embed="rId2"/>
          <a:srcRect l="54494" t="10485" r="8617" b="19584"/>
          <a:stretch/>
        </p:blipFill>
        <p:spPr>
          <a:xfrm>
            <a:off x="10002960" y="4487400"/>
            <a:ext cx="2184120" cy="2468520"/>
          </a:xfrm>
          <a:prstGeom prst="rect">
            <a:avLst/>
          </a:prstGeom>
          <a:ln>
            <a:noFill/>
          </a:ln>
        </p:spPr>
      </p:pic>
      <p:pic>
        <p:nvPicPr>
          <p:cNvPr id="334" name="Picture 1" descr=""/>
          <p:cNvPicPr/>
          <p:nvPr/>
        </p:nvPicPr>
        <p:blipFill>
          <a:blip r:embed="rId3"/>
          <a:stretch/>
        </p:blipFill>
        <p:spPr>
          <a:xfrm>
            <a:off x="7293240" y="1792800"/>
            <a:ext cx="4894200" cy="2868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912960" y="284040"/>
            <a:ext cx="6535080" cy="150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b="0" lang="en-US" sz="4000" spc="-1" strike="noStrike">
                <a:solidFill>
                  <a:srgbClr val="dd5515"/>
                </a:solidFill>
                <a:latin typeface="Corbel"/>
                <a:ea typeface="Corbel"/>
              </a:rPr>
              <a:t>SIDE PROJECT #1: </a:t>
            </a:r>
            <a:br/>
            <a:r>
              <a:rPr b="1" lang="en-US" sz="4000" spc="-1" strike="noStrike">
                <a:solidFill>
                  <a:srgbClr val="dd5515"/>
                </a:solidFill>
                <a:latin typeface="Corbel"/>
                <a:ea typeface="Corbel"/>
              </a:rPr>
              <a:t>MUSICAL TESLA COIL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36" name="CustomShape 2"/>
          <p:cNvSpPr/>
          <p:nvPr/>
        </p:nvSpPr>
        <p:spPr>
          <a:xfrm>
            <a:off x="7449120" y="575640"/>
            <a:ext cx="4425840" cy="9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b="1" lang="en-US" sz="2400" spc="-1" strike="noStrike">
                <a:solidFill>
                  <a:srgbClr val="dd5515"/>
                </a:solidFill>
                <a:latin typeface="Corbel"/>
                <a:ea typeface="Corbel"/>
              </a:rPr>
              <a:t>Project lead: </a:t>
            </a:r>
            <a:r>
              <a:rPr b="0" lang="en-US" sz="2400" spc="-1" strike="noStrike">
                <a:solidFill>
                  <a:srgbClr val="eeeeee"/>
                </a:solidFill>
                <a:latin typeface="Corbel"/>
                <a:ea typeface="Corbel"/>
              </a:rPr>
              <a:t>Neil Postal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r>
              <a:rPr b="1" lang="en-US" sz="2400" spc="-1" strike="noStrike">
                <a:solidFill>
                  <a:srgbClr val="dd5515"/>
                </a:solidFill>
                <a:latin typeface="Corbel"/>
                <a:ea typeface="Corbel"/>
              </a:rPr>
              <a:t>Slack Channel: </a:t>
            </a:r>
            <a:r>
              <a:rPr b="0" lang="en-US" sz="2400" spc="-1" strike="noStrike">
                <a:solidFill>
                  <a:srgbClr val="eeeeee"/>
                </a:solidFill>
                <a:latin typeface="Corbel"/>
                <a:ea typeface="Corbel"/>
              </a:rPr>
              <a:t>#projectteslacoil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37" name="Picture 4" descr=""/>
          <p:cNvPicPr/>
          <p:nvPr/>
        </p:nvPicPr>
        <p:blipFill>
          <a:blip r:embed="rId1"/>
          <a:stretch/>
        </p:blipFill>
        <p:spPr>
          <a:xfrm>
            <a:off x="-318600" y="1700280"/>
            <a:ext cx="6577200" cy="4280400"/>
          </a:xfrm>
          <a:prstGeom prst="rect">
            <a:avLst/>
          </a:prstGeom>
          <a:ln>
            <a:noFill/>
          </a:ln>
        </p:spPr>
      </p:pic>
      <p:pic>
        <p:nvPicPr>
          <p:cNvPr id="338" name="Picture 8" descr=""/>
          <p:cNvPicPr/>
          <p:nvPr/>
        </p:nvPicPr>
        <p:blipFill>
          <a:blip r:embed="rId2"/>
          <a:stretch/>
        </p:blipFill>
        <p:spPr>
          <a:xfrm>
            <a:off x="5185080" y="1501560"/>
            <a:ext cx="7188480" cy="4678200"/>
          </a:xfrm>
          <a:prstGeom prst="rect">
            <a:avLst/>
          </a:prstGeom>
          <a:ln>
            <a:noFill/>
          </a:ln>
        </p:spPr>
      </p:pic>
      <p:sp>
        <p:nvSpPr>
          <p:cNvPr id="339" name="CustomShape 3"/>
          <p:cNvSpPr/>
          <p:nvPr/>
        </p:nvSpPr>
        <p:spPr>
          <a:xfrm>
            <a:off x="1009080" y="5903640"/>
            <a:ext cx="3921120" cy="34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lvl="1" marL="343080" indent="-136080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900" spc="-1" strike="noStrike">
                <a:solidFill>
                  <a:srgbClr val="ffffff"/>
                </a:solidFill>
                <a:latin typeface="Corbel"/>
                <a:ea typeface="Arial"/>
              </a:rPr>
              <a:t>Base for Miniature Tesla Coil</a:t>
            </a:r>
            <a:endParaRPr b="0" lang="en-US" sz="1900" spc="-1" strike="noStrike">
              <a:latin typeface="Arial"/>
            </a:endParaRPr>
          </a:p>
        </p:txBody>
      </p:sp>
      <p:sp>
        <p:nvSpPr>
          <p:cNvPr id="340" name="CustomShape 4"/>
          <p:cNvSpPr/>
          <p:nvPr/>
        </p:nvSpPr>
        <p:spPr>
          <a:xfrm>
            <a:off x="5939640" y="5657760"/>
            <a:ext cx="6207840" cy="90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lvl="1" marL="343080" indent="-136080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900" spc="-1" strike="noStrike">
                <a:solidFill>
                  <a:srgbClr val="ffffff"/>
                </a:solidFill>
                <a:latin typeface="Corbel"/>
                <a:ea typeface="Arial"/>
              </a:rPr>
              <a:t>General Project Box for Tesla Coil</a:t>
            </a:r>
            <a:endParaRPr b="0" lang="en-US" sz="1900" spc="-1" strike="noStrike">
              <a:latin typeface="Arial"/>
            </a:endParaRPr>
          </a:p>
          <a:p>
            <a:pPr lvl="1" marL="343080" indent="-136080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900" spc="-1" strike="noStrike">
                <a:solidFill>
                  <a:srgbClr val="ffffff"/>
                </a:solidFill>
                <a:latin typeface="Corbel"/>
                <a:ea typeface="Arial"/>
              </a:rPr>
              <a:t>Accepts MIDI and Power</a:t>
            </a:r>
            <a:endParaRPr b="0" lang="en-US" sz="1900" spc="-1" strike="noStrike">
              <a:latin typeface="Arial"/>
            </a:endParaRPr>
          </a:p>
          <a:p>
            <a:pPr lvl="1" marL="343080" indent="-136080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900" spc="-1" strike="noStrike">
                <a:solidFill>
                  <a:srgbClr val="ffffff"/>
                </a:solidFill>
                <a:latin typeface="Corbel"/>
                <a:ea typeface="Arial"/>
              </a:rPr>
              <a:t>Returns Square Wave Through Headphone Jack</a:t>
            </a:r>
            <a:endParaRPr b="0" lang="en-US" sz="19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912960" y="284040"/>
            <a:ext cx="6535080" cy="150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b="0" lang="en-US" sz="4000" spc="-1" strike="noStrike">
                <a:solidFill>
                  <a:srgbClr val="dd5515"/>
                </a:solidFill>
                <a:latin typeface="Corbel"/>
                <a:ea typeface="Corbel"/>
              </a:rPr>
              <a:t>SIDE PROJECT: </a:t>
            </a:r>
            <a:br/>
            <a:r>
              <a:rPr b="1" lang="en-US" sz="4000" spc="-1" strike="noStrike">
                <a:solidFill>
                  <a:srgbClr val="dd5515"/>
                </a:solidFill>
                <a:latin typeface="Corbel"/>
                <a:ea typeface="Corbel"/>
              </a:rPr>
              <a:t>The Helpful Automated Defender 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42" name="CustomShape 2"/>
          <p:cNvSpPr/>
          <p:nvPr/>
        </p:nvSpPr>
        <p:spPr>
          <a:xfrm>
            <a:off x="912960" y="1965960"/>
            <a:ext cx="6895080" cy="440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71360" indent="-136080">
              <a:lnSpc>
                <a:spcPct val="90000"/>
              </a:lnSpc>
              <a:buClr>
                <a:srgbClr val="ffffff"/>
              </a:buClr>
              <a:buFont typeface="Corbe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Old project donated by EE department</a:t>
            </a:r>
            <a:endParaRPr b="0" lang="en-US" sz="1800" spc="-1" strike="noStrike">
              <a:latin typeface="Arial"/>
            </a:endParaRPr>
          </a:p>
          <a:p>
            <a:pPr marL="171360" indent="-1360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It was demonstrated last spring at E-Day and PEAK.</a:t>
            </a:r>
            <a:endParaRPr b="0" lang="en-US" sz="1800" spc="-1" strike="noStrike">
              <a:latin typeface="Arial"/>
            </a:endParaRPr>
          </a:p>
          <a:p>
            <a:pPr marL="171360" indent="-1360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Needs a new purpose to improve demonstrations</a:t>
            </a:r>
            <a:endParaRPr b="0" lang="en-US" sz="1800" spc="-1" strike="noStrike">
              <a:latin typeface="Arial"/>
            </a:endParaRPr>
          </a:p>
          <a:p>
            <a:pPr marL="171360" indent="-1360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Github Repository:</a:t>
            </a:r>
            <a:endParaRPr b="0" lang="en-US" sz="1800" spc="-1" strike="noStrike">
              <a:latin typeface="Arial"/>
            </a:endParaRPr>
          </a:p>
          <a:p>
            <a:pPr lvl="1" marL="343080" indent="-136080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800" spc="-1" strike="noStrike" u="sng">
                <a:solidFill>
                  <a:srgbClr val="496e9c"/>
                </a:solidFill>
                <a:uFillTx/>
                <a:latin typeface="Corbel"/>
                <a:ea typeface="Corbel"/>
                <a:hlinkClick r:id="rId1"/>
              </a:rPr>
              <a:t>https://github.com/SPARC-Auburn/THAD</a:t>
            </a:r>
            <a:endParaRPr b="0" lang="en-US" sz="1800" spc="-1" strike="noStrike">
              <a:latin typeface="Arial"/>
            </a:endParaRPr>
          </a:p>
          <a:p>
            <a:pPr marL="171360" indent="-1360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Programming Languages</a:t>
            </a:r>
            <a:endParaRPr b="0" lang="en-US" sz="1800" spc="-1" strike="noStrike">
              <a:latin typeface="Arial"/>
            </a:endParaRPr>
          </a:p>
          <a:p>
            <a:pPr lvl="1" marL="343080" indent="-136080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Arial"/>
              </a:rPr>
              <a:t>Python w/ OpenCV</a:t>
            </a:r>
            <a:endParaRPr b="0" lang="en-US" sz="1800" spc="-1" strike="noStrike">
              <a:latin typeface="Arial"/>
            </a:endParaRPr>
          </a:p>
          <a:p>
            <a:pPr lvl="1" marL="343080" indent="-136080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Arial"/>
              </a:rPr>
              <a:t>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3" name="CustomShape 3"/>
          <p:cNvSpPr/>
          <p:nvPr/>
        </p:nvSpPr>
        <p:spPr>
          <a:xfrm>
            <a:off x="7809120" y="575640"/>
            <a:ext cx="4065840" cy="9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b="1" lang="en-US" sz="2400" spc="-1" strike="noStrike">
                <a:solidFill>
                  <a:srgbClr val="dd5515"/>
                </a:solidFill>
                <a:latin typeface="Corbel"/>
                <a:ea typeface="Corbel"/>
              </a:rPr>
              <a:t>Project lead: </a:t>
            </a:r>
            <a:r>
              <a:rPr b="0" lang="en-US" sz="2400" spc="-1" strike="noStrike">
                <a:solidFill>
                  <a:srgbClr val="eeeeee"/>
                </a:solidFill>
                <a:latin typeface="Corbel"/>
                <a:ea typeface="Corbel"/>
              </a:rPr>
              <a:t>Josh Jablonowski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r>
              <a:rPr b="1" lang="en-US" sz="2400" spc="-1" strike="noStrike">
                <a:solidFill>
                  <a:srgbClr val="dd5515"/>
                </a:solidFill>
                <a:latin typeface="Corbel"/>
                <a:ea typeface="Corbel"/>
              </a:rPr>
              <a:t>Slack Channel: </a:t>
            </a:r>
            <a:r>
              <a:rPr b="0" lang="en-US" sz="2400" spc="-1" strike="noStrike">
                <a:solidFill>
                  <a:srgbClr val="eeeeee"/>
                </a:solidFill>
                <a:latin typeface="Corbel"/>
                <a:ea typeface="Corbel"/>
              </a:rPr>
              <a:t>#projectthad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44" name="Picture 2" descr=""/>
          <p:cNvPicPr/>
          <p:nvPr/>
        </p:nvPicPr>
        <p:blipFill>
          <a:blip r:embed="rId2"/>
          <a:srcRect l="0" t="13723" r="0" b="13636"/>
          <a:stretch/>
        </p:blipFill>
        <p:spPr>
          <a:xfrm>
            <a:off x="3781440" y="4156200"/>
            <a:ext cx="3798360" cy="2067840"/>
          </a:xfrm>
          <a:prstGeom prst="rect">
            <a:avLst/>
          </a:prstGeom>
          <a:ln>
            <a:noFill/>
          </a:ln>
        </p:spPr>
      </p:pic>
      <p:pic>
        <p:nvPicPr>
          <p:cNvPr id="345" name="Picture 4" descr=""/>
          <p:cNvPicPr/>
          <p:nvPr/>
        </p:nvPicPr>
        <p:blipFill>
          <a:blip r:embed="rId3"/>
          <a:srcRect l="19166" t="0" r="16591" b="0"/>
          <a:stretch/>
        </p:blipFill>
        <p:spPr>
          <a:xfrm>
            <a:off x="7809120" y="1965960"/>
            <a:ext cx="4228200" cy="370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365400" y="2166480"/>
            <a:ext cx="11467440" cy="173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80000"/>
              </a:lnSpc>
            </a:pPr>
            <a:r>
              <a:rPr b="0" lang="en-US" sz="6000" spc="-1" strike="noStrike" cap="all">
                <a:solidFill>
                  <a:srgbClr val="dd5515"/>
                </a:solidFill>
                <a:latin typeface="Corbel"/>
                <a:ea typeface="DejaVu Sans"/>
              </a:rPr>
              <a:t>Questions?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347" name="CustomShape 2"/>
          <p:cNvSpPr/>
          <p:nvPr/>
        </p:nvSpPr>
        <p:spPr>
          <a:xfrm>
            <a:off x="1523160" y="3970440"/>
            <a:ext cx="9140400" cy="130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365400" y="2166480"/>
            <a:ext cx="11467440" cy="173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80000"/>
              </a:lnSpc>
            </a:pPr>
            <a:r>
              <a:rPr b="0" lang="en-US" sz="6000" spc="-1" strike="noStrike" cap="all">
                <a:solidFill>
                  <a:srgbClr val="dd5515"/>
                </a:solidFill>
                <a:latin typeface="Corbel"/>
                <a:ea typeface="DejaVu Sans"/>
              </a:rPr>
              <a:t>KICAD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349" name="CustomShape 2"/>
          <p:cNvSpPr/>
          <p:nvPr/>
        </p:nvSpPr>
        <p:spPr>
          <a:xfrm>
            <a:off x="1523160" y="3970440"/>
            <a:ext cx="9140400" cy="130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1202400" y="284040"/>
            <a:ext cx="9780480" cy="150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b="0" lang="en-US" sz="4000" spc="-1" strike="noStrike" cap="all">
                <a:solidFill>
                  <a:srgbClr val="dd5515"/>
                </a:solidFill>
                <a:latin typeface="Corbel"/>
                <a:ea typeface="DejaVu Sans"/>
              </a:rPr>
              <a:t>Agenda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281" name="Group 2"/>
          <p:cNvGrpSpPr/>
          <p:nvPr/>
        </p:nvGrpSpPr>
        <p:grpSpPr>
          <a:xfrm>
            <a:off x="2669040" y="2190960"/>
            <a:ext cx="6910920" cy="1895760"/>
            <a:chOff x="2669040" y="2190960"/>
            <a:chExt cx="6910920" cy="1895760"/>
          </a:xfrm>
        </p:grpSpPr>
        <p:pic>
          <p:nvPicPr>
            <p:cNvPr id="282" name="Picture 3" descr=""/>
            <p:cNvPicPr/>
            <p:nvPr/>
          </p:nvPicPr>
          <p:blipFill>
            <a:blip r:embed="rId1"/>
            <a:stretch/>
          </p:blipFill>
          <p:spPr>
            <a:xfrm>
              <a:off x="2669040" y="2194560"/>
              <a:ext cx="3363840" cy="1892160"/>
            </a:xfrm>
            <a:prstGeom prst="rect">
              <a:avLst/>
            </a:prstGeom>
            <a:ln w="3240">
              <a:solidFill>
                <a:srgbClr val="000000"/>
              </a:solidFill>
              <a:round/>
            </a:ln>
          </p:spPr>
        </p:pic>
        <p:pic>
          <p:nvPicPr>
            <p:cNvPr id="283" name="Picture 6" descr=""/>
            <p:cNvPicPr/>
            <p:nvPr/>
          </p:nvPicPr>
          <p:blipFill>
            <a:blip r:embed="rId2"/>
            <a:stretch/>
          </p:blipFill>
          <p:spPr>
            <a:xfrm>
              <a:off x="6216120" y="2190960"/>
              <a:ext cx="3363840" cy="1892160"/>
            </a:xfrm>
            <a:prstGeom prst="rect">
              <a:avLst/>
            </a:prstGeom>
            <a:ln w="3240">
              <a:solidFill>
                <a:srgbClr val="000000"/>
              </a:solidFill>
              <a:round/>
            </a:ln>
          </p:spPr>
        </p:pic>
      </p:grp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832680" y="2208960"/>
            <a:ext cx="10511640" cy="167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80000"/>
              </a:lnSpc>
            </a:pPr>
            <a:r>
              <a:rPr b="0" lang="en-US" sz="6000" spc="143" strike="noStrike" cap="all">
                <a:solidFill>
                  <a:srgbClr val="ffffff"/>
                </a:solidFill>
                <a:latin typeface="Corbel"/>
                <a:ea typeface="DejaVu Sans"/>
              </a:rPr>
              <a:t>About SPARC</a:t>
            </a:r>
            <a:endParaRPr b="0" lang="en-US" sz="60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d5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360" y="0"/>
            <a:ext cx="4652280" cy="685692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CustomShape 2"/>
          <p:cNvSpPr/>
          <p:nvPr/>
        </p:nvSpPr>
        <p:spPr>
          <a:xfrm>
            <a:off x="4653000" y="0"/>
            <a:ext cx="7534440" cy="6856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3"/>
          <p:cNvSpPr/>
          <p:nvPr/>
        </p:nvSpPr>
        <p:spPr>
          <a:xfrm>
            <a:off x="689400" y="362160"/>
            <a:ext cx="3708000" cy="77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85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Corbel"/>
                <a:ea typeface="DejaVu Sans"/>
              </a:rPr>
              <a:t>About SPARC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88" name="CustomShape 4"/>
          <p:cNvSpPr/>
          <p:nvPr/>
        </p:nvSpPr>
        <p:spPr>
          <a:xfrm>
            <a:off x="4954320" y="0"/>
            <a:ext cx="6931800" cy="344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182880" indent="-1818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2d2d2d"/>
              </a:buClr>
              <a:buFont typeface="Wingdings" charset="2"/>
              <a:buChar char=""/>
            </a:pPr>
            <a:r>
              <a:rPr b="0" lang="en-US" sz="2000" spc="-1" strike="noStrike">
                <a:solidFill>
                  <a:srgbClr val="eeeeee"/>
                </a:solidFill>
                <a:latin typeface="Corbel"/>
                <a:ea typeface="DejaVu Sans"/>
              </a:rPr>
              <a:t>Creates and fosters an environment of creativity and innovation through collaborative projects.</a:t>
            </a:r>
            <a:endParaRPr b="0" lang="en-US" sz="2000" spc="-1" strike="noStrike">
              <a:latin typeface="Arial"/>
            </a:endParaRPr>
          </a:p>
          <a:p>
            <a:pPr marL="182880" indent="-1818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2d2d2d"/>
              </a:buClr>
              <a:buFont typeface="Wingdings" charset="2"/>
              <a:buChar char=""/>
            </a:pPr>
            <a:r>
              <a:rPr b="0" lang="en-US" sz="2000" spc="-1" strike="noStrike">
                <a:solidFill>
                  <a:srgbClr val="eeeeee"/>
                </a:solidFill>
                <a:latin typeface="Corbel"/>
                <a:ea typeface="DejaVu Sans"/>
              </a:rPr>
              <a:t>A place to test out ideas, integrate concepts learned in class, and learn skills that will be instrumental when working in the workforce.</a:t>
            </a:r>
            <a:endParaRPr b="0" lang="en-US" sz="2000" spc="-1" strike="noStrike">
              <a:latin typeface="Arial"/>
            </a:endParaRPr>
          </a:p>
          <a:p>
            <a:pPr marL="182880" indent="-1818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2d2d2d"/>
              </a:buClr>
              <a:buFont typeface="Wingdings" charset="2"/>
              <a:buChar char=""/>
            </a:pPr>
            <a:r>
              <a:rPr b="0" lang="en-US" sz="2000" spc="-1" strike="noStrike">
                <a:solidFill>
                  <a:srgbClr val="eeeeee"/>
                </a:solidFill>
                <a:latin typeface="Corbel"/>
                <a:ea typeface="DejaVu Sans"/>
              </a:rPr>
              <a:t>No prior experience is required, only a willingness to learn.</a:t>
            </a:r>
            <a:endParaRPr b="0" lang="en-US" sz="2000" spc="-1" strike="noStrike">
              <a:latin typeface="Arial"/>
            </a:endParaRPr>
          </a:p>
          <a:p>
            <a:pPr marL="182880" indent="-1818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2d2d2d"/>
              </a:buClr>
              <a:buFont typeface="Wingdings" charset="2"/>
              <a:buChar char=""/>
            </a:pPr>
            <a:r>
              <a:rPr b="0" lang="en-US" sz="2000" spc="-1" strike="noStrike">
                <a:solidFill>
                  <a:srgbClr val="eeeeee"/>
                </a:solidFill>
                <a:latin typeface="Corbel"/>
                <a:ea typeface="DejaVu Sans"/>
              </a:rPr>
              <a:t>Join by logging 5 constructive hours in the lab on clipboard next to door and email </a:t>
            </a:r>
            <a:r>
              <a:rPr b="0" lang="en-US" sz="2000" spc="-1" strike="noStrike" u="sng">
                <a:solidFill>
                  <a:srgbClr val="496e9c"/>
                </a:solidFill>
                <a:uFillTx/>
                <a:latin typeface="Corbel"/>
                <a:ea typeface="DejaVu Sans"/>
                <a:hlinkClick r:id="rId1"/>
              </a:rPr>
              <a:t>sparc.auburn@gmail.com</a:t>
            </a:r>
            <a:r>
              <a:rPr b="0" lang="en-US" sz="2000" spc="-1" strike="noStrike">
                <a:solidFill>
                  <a:srgbClr val="eeeeee"/>
                </a:solidFill>
                <a:latin typeface="Corbel"/>
                <a:ea typeface="DejaVu Sans"/>
              </a:rPr>
              <a:t>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89" name="CustomShape 5"/>
          <p:cNvSpPr/>
          <p:nvPr/>
        </p:nvSpPr>
        <p:spPr>
          <a:xfrm>
            <a:off x="301320" y="1177200"/>
            <a:ext cx="4095720" cy="210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ctr">
            <a:normAutofit/>
          </a:bodyPr>
          <a:p>
            <a:pPr>
              <a:lnSpc>
                <a:spcPct val="9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Lab: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    </a:t>
            </a:r>
            <a:r>
              <a:rPr b="1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- </a:t>
            </a: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Broun 367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General Meetings: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    </a:t>
            </a:r>
            <a:r>
              <a:rPr b="1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- </a:t>
            </a: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Tuesdays @ 6 in Broun 235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Project Meetings: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    </a:t>
            </a:r>
            <a:r>
              <a:rPr b="1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- </a:t>
            </a: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Various Times during week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90" name="Picture 2" descr=""/>
          <p:cNvPicPr/>
          <p:nvPr/>
        </p:nvPicPr>
        <p:blipFill>
          <a:blip r:embed="rId2"/>
          <a:srcRect l="0" t="15861" r="0" b="6278"/>
          <a:stretch/>
        </p:blipFill>
        <p:spPr>
          <a:xfrm>
            <a:off x="0" y="3314880"/>
            <a:ext cx="12187800" cy="3542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301320" y="307440"/>
            <a:ext cx="1616760" cy="13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85000"/>
              </a:lnSpc>
            </a:pPr>
            <a:r>
              <a:rPr b="0" lang="en-US" sz="4000" spc="-1" strike="noStrike" cap="all">
                <a:solidFill>
                  <a:srgbClr val="dd5515"/>
                </a:solidFill>
                <a:latin typeface="Corbel"/>
                <a:ea typeface="DejaVu Sans"/>
              </a:rPr>
              <a:t>Our </a:t>
            </a:r>
            <a:br/>
            <a:r>
              <a:rPr b="0" lang="en-US" sz="4000" spc="-1" strike="noStrike" cap="all">
                <a:solidFill>
                  <a:srgbClr val="dd5515"/>
                </a:solidFill>
                <a:latin typeface="Corbel"/>
                <a:ea typeface="DejaVu Sans"/>
              </a:rPr>
              <a:t>Lab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92" name="Picture 6" descr=""/>
          <p:cNvPicPr/>
          <p:nvPr/>
        </p:nvPicPr>
        <p:blipFill>
          <a:blip r:embed="rId1"/>
          <a:srcRect l="11728" t="0" r="0" b="0"/>
          <a:stretch/>
        </p:blipFill>
        <p:spPr>
          <a:xfrm>
            <a:off x="1770840" y="0"/>
            <a:ext cx="3737880" cy="3176640"/>
          </a:xfrm>
          <a:prstGeom prst="rect">
            <a:avLst/>
          </a:prstGeom>
          <a:ln>
            <a:noFill/>
          </a:ln>
        </p:spPr>
      </p:pic>
      <p:sp>
        <p:nvSpPr>
          <p:cNvPr id="293" name="CustomShape 2"/>
          <p:cNvSpPr/>
          <p:nvPr/>
        </p:nvSpPr>
        <p:spPr>
          <a:xfrm>
            <a:off x="301320" y="2288880"/>
            <a:ext cx="1234800" cy="65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ctr">
            <a:normAutofit/>
          </a:bodyPr>
          <a:p>
            <a:pPr>
              <a:lnSpc>
                <a:spcPct val="9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Broun Hall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Room 367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94" name="Picture 8" descr=""/>
          <p:cNvPicPr/>
          <p:nvPr/>
        </p:nvPicPr>
        <p:blipFill>
          <a:blip r:embed="rId2"/>
          <a:srcRect l="0" t="18528" r="0" b="15862"/>
          <a:stretch/>
        </p:blipFill>
        <p:spPr>
          <a:xfrm>
            <a:off x="5435640" y="0"/>
            <a:ext cx="3630960" cy="3176640"/>
          </a:xfrm>
          <a:prstGeom prst="rect">
            <a:avLst/>
          </a:prstGeom>
          <a:ln>
            <a:noFill/>
          </a:ln>
        </p:spPr>
      </p:pic>
      <p:pic>
        <p:nvPicPr>
          <p:cNvPr id="295" name="Picture 2" descr=""/>
          <p:cNvPicPr/>
          <p:nvPr/>
        </p:nvPicPr>
        <p:blipFill>
          <a:blip r:embed="rId3"/>
          <a:srcRect l="23577" t="0" r="0" b="0"/>
          <a:stretch/>
        </p:blipFill>
        <p:spPr>
          <a:xfrm>
            <a:off x="8917920" y="0"/>
            <a:ext cx="3269880" cy="3210120"/>
          </a:xfrm>
          <a:prstGeom prst="rect">
            <a:avLst/>
          </a:prstGeom>
          <a:ln>
            <a:noFill/>
          </a:ln>
        </p:spPr>
      </p:pic>
      <p:pic>
        <p:nvPicPr>
          <p:cNvPr id="296" name="Picture 2" descr=""/>
          <p:cNvPicPr/>
          <p:nvPr/>
        </p:nvPicPr>
        <p:blipFill>
          <a:blip r:embed="rId4"/>
          <a:srcRect l="0" t="12856" r="0" b="6278"/>
          <a:stretch/>
        </p:blipFill>
        <p:spPr>
          <a:xfrm>
            <a:off x="0" y="3177720"/>
            <a:ext cx="12187800" cy="3679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6117840" y="0"/>
            <a:ext cx="6067080" cy="6856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8" name="CustomShape 2"/>
          <p:cNvSpPr/>
          <p:nvPr/>
        </p:nvSpPr>
        <p:spPr>
          <a:xfrm>
            <a:off x="360" y="0"/>
            <a:ext cx="6122520" cy="68569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299" name="CustomShape 3"/>
          <p:cNvSpPr/>
          <p:nvPr/>
        </p:nvSpPr>
        <p:spPr>
          <a:xfrm>
            <a:off x="6117840" y="176040"/>
            <a:ext cx="6067080" cy="16448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CustomShape 4"/>
          <p:cNvSpPr/>
          <p:nvPr/>
        </p:nvSpPr>
        <p:spPr>
          <a:xfrm>
            <a:off x="6448320" y="284040"/>
            <a:ext cx="5092560" cy="150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85000"/>
              </a:lnSpc>
            </a:pPr>
            <a:r>
              <a:rPr b="0" lang="en-US" sz="4000" spc="-1" strike="noStrike" cap="all">
                <a:solidFill>
                  <a:srgbClr val="dd5515"/>
                </a:solidFill>
                <a:latin typeface="Corbel"/>
                <a:ea typeface="DejaVu Sans"/>
              </a:rPr>
              <a:t>How to become a Member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01" name="CustomShape 5"/>
          <p:cNvSpPr/>
          <p:nvPr/>
        </p:nvSpPr>
        <p:spPr>
          <a:xfrm>
            <a:off x="6452640" y="2011680"/>
            <a:ext cx="5087880" cy="420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182880" indent="-1818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2d2d2d"/>
              </a:buClr>
              <a:buFont typeface="Wingdings" charset="2"/>
              <a:buChar char=""/>
            </a:pPr>
            <a:r>
              <a:rPr b="0" lang="en-US" sz="2200" spc="-1" strike="noStrike">
                <a:solidFill>
                  <a:srgbClr val="ffffff"/>
                </a:solidFill>
                <a:latin typeface="Corbel"/>
                <a:ea typeface="DejaVu Sans"/>
              </a:rPr>
              <a:t>Log 5 constructive hours in the lab</a:t>
            </a:r>
            <a:endParaRPr b="0" lang="en-US" sz="2200" spc="-1" strike="noStrike">
              <a:latin typeface="Arial"/>
            </a:endParaRPr>
          </a:p>
          <a:p>
            <a:pPr lvl="1" marL="411480" indent="-1818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2d2d2d"/>
              </a:buClr>
              <a:buFont typeface="Wingdings" charset="2"/>
              <a:buChar char="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DejaVu Sans"/>
              </a:rPr>
              <a:t>Write the times on the sheet on the clipboard next to the door.</a:t>
            </a:r>
            <a:endParaRPr b="0" lang="en-US" sz="2000" spc="-1" strike="noStrike">
              <a:latin typeface="Arial"/>
            </a:endParaRPr>
          </a:p>
          <a:p>
            <a:pPr marL="182880" indent="-1818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2d2d2d"/>
              </a:buClr>
              <a:buFont typeface="Wingdings" charset="2"/>
              <a:buChar char=""/>
            </a:pPr>
            <a:r>
              <a:rPr b="0" lang="en-US" sz="2200" spc="-1" strike="noStrike">
                <a:solidFill>
                  <a:srgbClr val="ffffff"/>
                </a:solidFill>
                <a:latin typeface="Corbel"/>
                <a:ea typeface="DejaVu Sans"/>
              </a:rPr>
              <a:t>Contact us at sparc.auburn@gmail.com</a:t>
            </a:r>
            <a:endParaRPr b="0" lang="en-US" sz="2200" spc="-1" strike="noStrike">
              <a:latin typeface="Arial"/>
            </a:endParaRPr>
          </a:p>
          <a:p>
            <a:pPr marL="182880" indent="-1818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2d2d2d"/>
              </a:buClr>
              <a:buFont typeface="Wingdings" charset="2"/>
              <a:buChar char=""/>
            </a:pPr>
            <a:r>
              <a:rPr b="0" lang="en-US" sz="2200" spc="-1" strike="noStrike">
                <a:solidFill>
                  <a:srgbClr val="ffffff"/>
                </a:solidFill>
                <a:latin typeface="Corbel"/>
                <a:ea typeface="DejaVu Sans"/>
              </a:rPr>
              <a:t>We will respond with the instructions to get an access code.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2200" spc="-1" strike="noStrike">
              <a:latin typeface="Arial"/>
            </a:endParaRPr>
          </a:p>
        </p:txBody>
      </p:sp>
      <p:pic>
        <p:nvPicPr>
          <p:cNvPr id="302" name="Picture 2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19935" t="2146" r="0" b="8054"/>
          <a:stretch/>
        </p:blipFill>
        <p:spPr>
          <a:xfrm>
            <a:off x="902160" y="268200"/>
            <a:ext cx="4250880" cy="6355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bg>
      <p:bgPr>
        <a:solidFill>
          <a:srgbClr val="dd5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6889680" y="720"/>
            <a:ext cx="5297400" cy="6857280"/>
          </a:xfrm>
          <a:custGeom>
            <a:avLst/>
            <a:gdLst/>
            <a:ahLst/>
            <a:rect l="l" t="t" r="r" b="b"/>
            <a:pathLst>
              <a:path w="14716" h="19049">
                <a:moveTo>
                  <a:pt x="0" y="19048"/>
                </a:moveTo>
                <a:lnTo>
                  <a:pt x="0" y="0"/>
                </a:lnTo>
                <a:lnTo>
                  <a:pt x="14715" y="0"/>
                </a:lnTo>
                <a:lnTo>
                  <a:pt x="14715" y="19048"/>
                </a:lnTo>
                <a:lnTo>
                  <a:pt x="0" y="19048"/>
                </a:lnTo>
              </a:path>
            </a:pathLst>
          </a:custGeom>
          <a:solidFill>
            <a:srgbClr val="000000"/>
          </a:solidFill>
          <a:ln w="25560">
            <a:solidFill>
              <a:srgbClr val="a33e0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2"/>
          <p:cNvSpPr/>
          <p:nvPr/>
        </p:nvSpPr>
        <p:spPr>
          <a:xfrm>
            <a:off x="1199880" y="2320200"/>
            <a:ext cx="4503240" cy="150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85000"/>
              </a:lnSpc>
            </a:pPr>
            <a:r>
              <a:rPr b="0" lang="en-US" sz="4000" spc="-1" strike="noStrike" cap="all">
                <a:solidFill>
                  <a:srgbClr val="ffffff"/>
                </a:solidFill>
                <a:latin typeface="Corbel"/>
                <a:ea typeface="DejaVu Sans"/>
              </a:rPr>
              <a:t>More Information about SPARC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05" name="CustomShape 3"/>
          <p:cNvSpPr/>
          <p:nvPr/>
        </p:nvSpPr>
        <p:spPr>
          <a:xfrm>
            <a:off x="8860320" y="299880"/>
            <a:ext cx="3327120" cy="65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1" lang="en-US" sz="2800" spc="-1" strike="noStrike">
                <a:solidFill>
                  <a:srgbClr val="eeeeee"/>
                </a:solidFill>
                <a:latin typeface="Corbel"/>
                <a:ea typeface="DejaVu Sans"/>
              </a:rPr>
              <a:t>Website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1600" spc="-1" strike="noStrike" u="sng">
                <a:solidFill>
                  <a:srgbClr val="496e9c"/>
                </a:solidFill>
                <a:uFillTx/>
                <a:latin typeface="Corbel"/>
                <a:ea typeface="DejaVu Sans"/>
                <a:hlinkClick r:id="rId1"/>
              </a:rPr>
              <a:t>http://sparc.eng.auburn.edu/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1" lang="en-US" sz="2800" spc="-1" strike="noStrike">
                <a:solidFill>
                  <a:srgbClr val="eeeeee"/>
                </a:solidFill>
                <a:latin typeface="Corbel"/>
                <a:ea typeface="DejaVu Sans"/>
              </a:rPr>
              <a:t>Github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1600" spc="-1" strike="noStrike" u="sng">
                <a:solidFill>
                  <a:srgbClr val="496e9c"/>
                </a:solidFill>
                <a:uFillTx/>
                <a:latin typeface="Corbel"/>
                <a:ea typeface="DejaVu Sans"/>
                <a:hlinkClick r:id="rId2"/>
              </a:rPr>
              <a:t>https://github.com/SPARC-Auburn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1" lang="en-US" sz="2800" spc="-1" strike="noStrike">
                <a:solidFill>
                  <a:srgbClr val="eeeeee"/>
                </a:solidFill>
                <a:latin typeface="Corbel"/>
                <a:ea typeface="DejaVu Sans"/>
              </a:rPr>
              <a:t>Slack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1800" spc="-1" strike="noStrike" u="sng">
                <a:solidFill>
                  <a:srgbClr val="496e9c"/>
                </a:solidFill>
                <a:uFillTx/>
                <a:latin typeface="Corbel"/>
                <a:ea typeface="DejaVu Sans"/>
                <a:hlinkClick r:id="rId3"/>
              </a:rPr>
              <a:t>https://sparc-auburn.slack.com/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1" lang="en-US" sz="2800" spc="-1" strike="noStrike">
                <a:solidFill>
                  <a:srgbClr val="eeeeee"/>
                </a:solidFill>
                <a:latin typeface="Corbel"/>
                <a:ea typeface="DejaVu Sans"/>
              </a:rPr>
              <a:t>Email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1800" spc="-1" strike="noStrike" u="sng">
                <a:solidFill>
                  <a:srgbClr val="496e9c"/>
                </a:solidFill>
                <a:uFillTx/>
                <a:latin typeface="Corbel"/>
                <a:ea typeface="DejaVu Sans"/>
                <a:hlinkClick r:id="rId4"/>
              </a:rPr>
              <a:t>sparc.auburn@gmail.com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306" name="Picture 6" descr=""/>
          <p:cNvPicPr/>
          <p:nvPr/>
        </p:nvPicPr>
        <p:blipFill>
          <a:blip r:embed="rId5"/>
          <a:stretch/>
        </p:blipFill>
        <p:spPr>
          <a:xfrm>
            <a:off x="7733520" y="3343320"/>
            <a:ext cx="883800" cy="884160"/>
          </a:xfrm>
          <a:prstGeom prst="rect">
            <a:avLst/>
          </a:prstGeom>
          <a:ln>
            <a:noFill/>
          </a:ln>
        </p:spPr>
      </p:pic>
      <p:pic>
        <p:nvPicPr>
          <p:cNvPr id="307" name="Picture 8" descr=""/>
          <p:cNvPicPr/>
          <p:nvPr/>
        </p:nvPicPr>
        <p:blipFill>
          <a:blip r:embed="rId6"/>
          <a:stretch/>
        </p:blipFill>
        <p:spPr>
          <a:xfrm>
            <a:off x="7733520" y="507240"/>
            <a:ext cx="907200" cy="381600"/>
          </a:xfrm>
          <a:prstGeom prst="rect">
            <a:avLst/>
          </a:prstGeom>
          <a:ln>
            <a:noFill/>
          </a:ln>
        </p:spPr>
      </p:pic>
      <p:pic>
        <p:nvPicPr>
          <p:cNvPr id="308" name="Picture 10" descr=""/>
          <p:cNvPicPr/>
          <p:nvPr/>
        </p:nvPicPr>
        <p:blipFill>
          <a:blip r:embed="rId7">
            <a:lum bright="-1000"/>
          </a:blip>
          <a:srcRect l="9077" t="10711" r="10225" b="9813"/>
          <a:stretch/>
        </p:blipFill>
        <p:spPr>
          <a:xfrm>
            <a:off x="7669440" y="1770480"/>
            <a:ext cx="1001520" cy="986760"/>
          </a:xfrm>
          <a:prstGeom prst="rect">
            <a:avLst/>
          </a:prstGeom>
          <a:ln>
            <a:noFill/>
          </a:ln>
        </p:spPr>
      </p:pic>
      <p:pic>
        <p:nvPicPr>
          <p:cNvPr id="309" name="Picture 12" descr=""/>
          <p:cNvPicPr/>
          <p:nvPr/>
        </p:nvPicPr>
        <p:blipFill>
          <a:blip r:embed="rId8"/>
          <a:srcRect l="19767" t="0" r="19767" b="0"/>
          <a:stretch/>
        </p:blipFill>
        <p:spPr>
          <a:xfrm>
            <a:off x="7719120" y="4753080"/>
            <a:ext cx="948600" cy="1177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1202400" y="284040"/>
            <a:ext cx="9780480" cy="150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b="0" lang="en-US" sz="4000" spc="-1" strike="noStrike" cap="all">
                <a:solidFill>
                  <a:srgbClr val="dd5515"/>
                </a:solidFill>
                <a:latin typeface="Corbel"/>
                <a:ea typeface="DejaVu Sans"/>
              </a:rPr>
              <a:t>Meetings this Week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11" name="CustomShape 2"/>
          <p:cNvSpPr/>
          <p:nvPr/>
        </p:nvSpPr>
        <p:spPr>
          <a:xfrm>
            <a:off x="182880" y="1920240"/>
            <a:ext cx="11887200" cy="475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800" spc="-1" strike="noStrike">
                <a:latin typeface="Arial"/>
              </a:rPr>
              <a:t>Matilda Base </a:t>
            </a:r>
            <a:r>
              <a:rPr b="0" lang="en-US" sz="4800" spc="-1" strike="noStrike">
                <a:latin typeface="Arial"/>
              </a:rPr>
              <a:t>- </a:t>
            </a:r>
            <a:r>
              <a:rPr b="0" lang="en-US" sz="3200" spc="-1" strike="noStrike">
                <a:latin typeface="Arial"/>
              </a:rPr>
              <a:t>4pm to 5pm - Thursdays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4800" spc="-1" strike="noStrike">
                <a:latin typeface="Arial"/>
              </a:rPr>
              <a:t>THAD</a:t>
            </a:r>
            <a:r>
              <a:rPr b="0" lang="en-US" sz="4800" spc="-1" strike="noStrike">
                <a:latin typeface="Arial"/>
              </a:rPr>
              <a:t> – </a:t>
            </a:r>
            <a:r>
              <a:rPr b="0" lang="en-US" sz="3200" spc="-1" strike="noStrike">
                <a:latin typeface="Arial"/>
              </a:rPr>
              <a:t>1pm to 2pm - Tuesdays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4800" spc="-1" strike="noStrike">
                <a:latin typeface="Arial"/>
              </a:rPr>
              <a:t>MatildArm</a:t>
            </a:r>
            <a:r>
              <a:rPr b="0" lang="en-US" sz="4800" spc="-1" strike="noStrike">
                <a:latin typeface="Arial"/>
              </a:rPr>
              <a:t> - </a:t>
            </a:r>
            <a:r>
              <a:rPr b="0" lang="en-US" sz="3200" spc="-1" strike="noStrike">
                <a:latin typeface="Arial"/>
              </a:rPr>
              <a:t>3pm to 4pm - Mondays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4800" spc="-1" strike="noStrike">
                <a:latin typeface="Arial"/>
              </a:rPr>
              <a:t>Tesla Coil</a:t>
            </a:r>
            <a:r>
              <a:rPr b="0" lang="en-US" sz="4800" spc="-1" strike="noStrike">
                <a:latin typeface="Arial"/>
              </a:rPr>
              <a:t> - </a:t>
            </a:r>
            <a:r>
              <a:rPr b="0" lang="en-US" sz="3200" spc="-1" strike="noStrike">
                <a:latin typeface="Arial"/>
              </a:rPr>
              <a:t>11am to 12pm - Thursdays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832680" y="2208960"/>
            <a:ext cx="10511640" cy="167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80000"/>
              </a:lnSpc>
            </a:pPr>
            <a:r>
              <a:rPr b="0" lang="en-US" sz="6000" spc="143" strike="noStrike" cap="all">
                <a:solidFill>
                  <a:srgbClr val="ffffff"/>
                </a:solidFill>
                <a:latin typeface="Corbel"/>
                <a:ea typeface="DejaVu Sans"/>
              </a:rPr>
              <a:t>Projects</a:t>
            </a:r>
            <a:endParaRPr b="0" lang="en-US" sz="60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8082</TotalTime>
  <Application>LibreOffice/6.0.7.3$Linux_X86_64 LibreOffice_project/00m0$Build-3</Application>
  <Words>899</Words>
  <Paragraphs>172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2016-09-03T15:20:58Z</dcterms:created>
  <dc:creator>Matthew Castleberry</dc:creator>
  <dc:description/>
  <dc:language>en-US</dc:language>
  <cp:lastModifiedBy/>
  <dcterms:modified xsi:type="dcterms:W3CDTF">2019-01-22T12:41:05Z</dcterms:modified>
  <cp:revision>368</cp:revision>
  <dc:subject/>
  <dc:title>Welcome to: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2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20</vt:i4>
  </property>
</Properties>
</file>